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C6AC150-A190-4875-85B0-FC15E1C37CFA}" type="datetimeFigureOut">
              <a:rPr lang="id-ID" smtClean="0"/>
              <a:pPr/>
              <a:t>30/09/2024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D9F0093-0866-457B-BDC5-313C973FDD9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PROSES BELAJAR </a:t>
            </a:r>
            <a:br>
              <a:rPr lang="id-ID" dirty="0"/>
            </a:br>
            <a:r>
              <a:rPr lang="id-ID" dirty="0"/>
              <a:t>DAN AZAS PEMBIASAAN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16105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PROSES BELAJAR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3200" dirty="0"/>
              <a:t>Reber, 1988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3200" b="0" dirty="0"/>
              <a:t>Proses dalam psikologi belajar berarti cara-cara atau langkah-langkah khusus yang dengannya  beberapa perubahan ditimbulkan hingga tercapainya hasil-hasil tertentu.</a:t>
            </a:r>
          </a:p>
        </p:txBody>
      </p:sp>
    </p:spTree>
    <p:extLst>
      <p:ext uri="{BB962C8B-B14F-4D97-AF65-F5344CB8AC3E}">
        <p14:creationId xmlns:p14="http://schemas.microsoft.com/office/powerpoint/2010/main" val="1791278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KESIMPULAN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2800" dirty="0"/>
              <a:t>Proses belajar dapat diartikan sebagai tahapan perubahan perilaku kognitif, afektif dan psikomotorik yang terjadi dalam diri individu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2800" dirty="0"/>
              <a:t>Bersifat positif, artinya berorientasi ke arah yang lebih maju daripada keadaan sebelumnya.</a:t>
            </a:r>
          </a:p>
        </p:txBody>
      </p:sp>
    </p:spTree>
    <p:extLst>
      <p:ext uri="{BB962C8B-B14F-4D97-AF65-F5344CB8AC3E}">
        <p14:creationId xmlns:p14="http://schemas.microsoft.com/office/powerpoint/2010/main" val="4069565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/>
              <a:t>Tahap-tahap dalam proses belajar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340768"/>
            <a:ext cx="7992888" cy="3528392"/>
          </a:xfrm>
        </p:spPr>
        <p:txBody>
          <a:bodyPr>
            <a:normAutofit/>
          </a:bodyPr>
          <a:lstStyle/>
          <a:p>
            <a:r>
              <a:rPr lang="id-ID" sz="2800" dirty="0"/>
              <a:t>Jerome S. Bruner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b="0" dirty="0"/>
              <a:t>Tahap Informasi (penerimaan materi)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b="0" dirty="0"/>
              <a:t>Tahap Transformasi (Pengubahan materi)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b="0" dirty="0"/>
              <a:t>Tahap Evalusi (Penilaian)</a:t>
            </a:r>
          </a:p>
        </p:txBody>
      </p:sp>
    </p:spTree>
    <p:extLst>
      <p:ext uri="{BB962C8B-B14F-4D97-AF65-F5344CB8AC3E}">
        <p14:creationId xmlns:p14="http://schemas.microsoft.com/office/powerpoint/2010/main" val="891753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064896" cy="3744416"/>
          </a:xfrm>
        </p:spPr>
        <p:txBody>
          <a:bodyPr>
            <a:normAutofit/>
          </a:bodyPr>
          <a:lstStyle/>
          <a:p>
            <a:r>
              <a:rPr lang="id-ID" sz="3200" dirty="0"/>
              <a:t>Arno F. Wittig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3200" b="0" dirty="0"/>
              <a:t>Acquisition (perolehan/Penerimaan Informasi)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3200" b="0" dirty="0"/>
              <a:t>Storage (Penyimpanan Informasi)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3200" b="0" dirty="0"/>
              <a:t>Retrieval (Mendapatkan kembali Informasi)</a:t>
            </a:r>
          </a:p>
          <a:p>
            <a:pPr marL="514350" indent="-514350">
              <a:buFont typeface="+mj-lt"/>
              <a:buAutoNum type="arabicPeriod"/>
            </a:pPr>
            <a:endParaRPr lang="id-ID" sz="3200" b="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/>
              <a:t>Tahap-tahap dalam proses belajar</a:t>
            </a:r>
          </a:p>
        </p:txBody>
      </p:sp>
    </p:spTree>
    <p:extLst>
      <p:ext uri="{BB962C8B-B14F-4D97-AF65-F5344CB8AC3E}">
        <p14:creationId xmlns:p14="http://schemas.microsoft.com/office/powerpoint/2010/main" val="3129732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00628"/>
            <a:ext cx="8208912" cy="3579849"/>
          </a:xfrm>
        </p:spPr>
        <p:txBody>
          <a:bodyPr>
            <a:normAutofit/>
          </a:bodyPr>
          <a:lstStyle/>
          <a:p>
            <a:r>
              <a:rPr lang="id-ID" sz="2800" dirty="0"/>
              <a:t>Albert Bandura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b="0" dirty="0"/>
              <a:t>Tahap perhatian (atte</a:t>
            </a:r>
            <a:r>
              <a:rPr lang="en-US" sz="2800" b="0" dirty="0"/>
              <a:t>n</a:t>
            </a:r>
            <a:r>
              <a:rPr lang="id-ID" sz="2800" b="0" dirty="0"/>
              <a:t>tional phase)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b="0" dirty="0"/>
              <a:t>Tahap penyimpanan dalam ingatan (retention phase)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b="0" dirty="0"/>
              <a:t>Tahap reproduksi (reproduction phase)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b="0" dirty="0"/>
              <a:t>Tahap motivasi (motivation phase)</a:t>
            </a:r>
          </a:p>
          <a:p>
            <a:pPr marL="0" indent="0"/>
            <a:endParaRPr lang="id-ID" sz="2800" b="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4213" y="476250"/>
            <a:ext cx="7659687" cy="438150"/>
          </a:xfrm>
        </p:spPr>
        <p:txBody>
          <a:bodyPr/>
          <a:lstStyle/>
          <a:p>
            <a:r>
              <a:rPr lang="id-ID" sz="3200" b="1" dirty="0"/>
              <a:t>Tahap-tahap dalam proses belajar</a:t>
            </a:r>
          </a:p>
        </p:txBody>
      </p:sp>
    </p:spTree>
    <p:extLst>
      <p:ext uri="{BB962C8B-B14F-4D97-AF65-F5344CB8AC3E}">
        <p14:creationId xmlns:p14="http://schemas.microsoft.com/office/powerpoint/2010/main" val="12134684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PROSES BELAJAR &amp; AZAS PEMBIASAAN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00628"/>
            <a:ext cx="8496944" cy="3579849"/>
          </a:xfrm>
        </p:spPr>
        <p:txBody>
          <a:bodyPr>
            <a:normAutofit fontScale="92500"/>
          </a:bodyPr>
          <a:lstStyle/>
          <a:p>
            <a:r>
              <a:rPr lang="id-ID" sz="2800" dirty="0"/>
              <a:t>Jenis-jenis Belajar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/>
              <a:t>Habituasi</a:t>
            </a:r>
            <a:r>
              <a:rPr lang="id-ID" sz="2800" b="0" dirty="0"/>
              <a:t> yaitu proses belajar paling sederhana di</a:t>
            </a:r>
            <a:r>
              <a:rPr lang="en-US" sz="2800" b="0" dirty="0"/>
              <a:t> </a:t>
            </a:r>
            <a:r>
              <a:rPr lang="id-ID" sz="2800" b="0" dirty="0"/>
              <a:t>mana organisme mengabaikan stimulus yang menjadi familier dan tidak memiliki konsekuensi serius.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800" dirty="0"/>
              <a:t>Pengkondisian Klasik </a:t>
            </a:r>
            <a:r>
              <a:rPr lang="id-ID" sz="2800" b="0" dirty="0"/>
              <a:t>yaitu proses di</a:t>
            </a:r>
            <a:r>
              <a:rPr lang="en-US" sz="2800" b="0"/>
              <a:t> </a:t>
            </a:r>
            <a:r>
              <a:rPr lang="id-ID" sz="2800" b="0"/>
              <a:t>mana </a:t>
            </a:r>
            <a:r>
              <a:rPr lang="id-ID" sz="2800" b="0" dirty="0"/>
              <a:t>sebuah respon diharapkan muncul (ditarik keluar) dari organisme lewat stimulus spesifik yang sudah diketahui.</a:t>
            </a:r>
          </a:p>
        </p:txBody>
      </p:sp>
    </p:spTree>
    <p:extLst>
      <p:ext uri="{BB962C8B-B14F-4D97-AF65-F5344CB8AC3E}">
        <p14:creationId xmlns:p14="http://schemas.microsoft.com/office/powerpoint/2010/main" val="393736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00628"/>
            <a:ext cx="8784976" cy="398455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id-ID" sz="2800" dirty="0"/>
              <a:t>Pengkondisian Operan </a:t>
            </a:r>
            <a:r>
              <a:rPr lang="id-ID" sz="2800" b="0" dirty="0"/>
              <a:t>yaitu sebuah perilaku diharapkan muncul  setelah organisme mendapatkan penguatan, dengan cara memancarkan TL yang sebelumnya tidak ada padanya.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id-ID" sz="2800" dirty="0"/>
              <a:t>Belajar Kompleks</a:t>
            </a:r>
            <a:r>
              <a:rPr lang="id-ID" sz="2800" b="0" dirty="0"/>
              <a:t> yaitu proses belajar di</a:t>
            </a:r>
            <a:r>
              <a:rPr lang="en-US" sz="2800" b="0" dirty="0"/>
              <a:t> </a:t>
            </a:r>
            <a:r>
              <a:rPr lang="id-ID" sz="2800" b="0" dirty="0"/>
              <a:t>mana organisme secara mental merepresentasikan aspek-aspek dunianya dan kemudian beroperasi pada representasi mental tersebut.</a:t>
            </a:r>
          </a:p>
          <a:p>
            <a:pPr marL="514350" indent="-514350">
              <a:buFont typeface="+mj-lt"/>
              <a:buAutoNum type="arabicPeriod" startAt="3"/>
            </a:pPr>
            <a:endParaRPr lang="id-ID" sz="28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PROSES BELAJAR &amp; AZAS PEMBIASAAN</a:t>
            </a:r>
          </a:p>
        </p:txBody>
      </p:sp>
    </p:spTree>
    <p:extLst>
      <p:ext uri="{BB962C8B-B14F-4D97-AF65-F5344CB8AC3E}">
        <p14:creationId xmlns:p14="http://schemas.microsoft.com/office/powerpoint/2010/main" val="14132249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BELAJAR KOMPLEKS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417646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2800" dirty="0"/>
              <a:t>Peta Kognitif, </a:t>
            </a:r>
            <a:r>
              <a:rPr lang="id-ID" sz="2800" b="0" dirty="0"/>
              <a:t> yaitu suatu representasi mental tentang layout lorong, ruang atau jalan.</a:t>
            </a:r>
            <a:endParaRPr lang="id-ID" sz="2800" dirty="0"/>
          </a:p>
          <a:p>
            <a:pPr marL="514350" indent="-514350">
              <a:buFont typeface="+mj-lt"/>
              <a:buAutoNum type="arabicPeriod"/>
            </a:pPr>
            <a:r>
              <a:rPr lang="id-ID" sz="2800" dirty="0"/>
              <a:t>Konsep Abstrak, </a:t>
            </a:r>
            <a:r>
              <a:rPr lang="id-ID" sz="2800" b="0" dirty="0"/>
              <a:t>yaitu kemampuan organisme untuk menggunakan konsep abstrak yang dapat diterapkan dalam mempelajari bahasa.</a:t>
            </a:r>
            <a:endParaRPr lang="id-ID" sz="2800" dirty="0"/>
          </a:p>
          <a:p>
            <a:pPr marL="514350" indent="-514350">
              <a:buFont typeface="+mj-lt"/>
              <a:buAutoNum type="arabicPeriod"/>
            </a:pPr>
            <a:r>
              <a:rPr lang="id-ID" sz="2800" dirty="0"/>
              <a:t>Belajar Tilikan, </a:t>
            </a:r>
            <a:r>
              <a:rPr lang="id-ID" sz="2800" b="0" dirty="0"/>
              <a:t>yaitu proses belajar di</a:t>
            </a:r>
            <a:r>
              <a:rPr lang="en-US" sz="2800" b="0" dirty="0"/>
              <a:t> </a:t>
            </a:r>
            <a:r>
              <a:rPr lang="id-ID" sz="2800" b="0" dirty="0"/>
              <a:t>mana organisme mendapat ide/gagasan secara mendadak yang dapat digunakan untuk menyelesaikan masalah yang ada.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4021171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dirty="0"/>
              <a:t>PENGERTIAN BELAJAR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00628"/>
            <a:ext cx="8712968" cy="3912548"/>
          </a:xfrm>
        </p:spPr>
        <p:txBody>
          <a:bodyPr/>
          <a:lstStyle/>
          <a:p>
            <a:r>
              <a:rPr lang="id-ID" sz="3200" dirty="0"/>
              <a:t>CHAPLIN, 1972</a:t>
            </a:r>
          </a:p>
          <a:p>
            <a:pPr lvl="1"/>
            <a:endParaRPr lang="id-ID" sz="2800" dirty="0"/>
          </a:p>
          <a:p>
            <a:pPr lvl="1"/>
            <a:r>
              <a:rPr lang="id-ID" sz="2800" dirty="0"/>
              <a:t>Belajar adalah perolehan perubahan tingkah laku yang relatif menetap sebagai akibat latihan dan pengalaman</a:t>
            </a:r>
          </a:p>
          <a:p>
            <a:pPr lvl="1"/>
            <a:endParaRPr lang="id-ID" sz="2800" dirty="0"/>
          </a:p>
          <a:p>
            <a:pPr lvl="1"/>
            <a:r>
              <a:rPr lang="id-ID" sz="2800" dirty="0"/>
              <a:t>Belajar adalah proses memperoleh respon-respon sebagai akibat adanya latihan khusus</a:t>
            </a:r>
          </a:p>
        </p:txBody>
      </p:sp>
    </p:spTree>
    <p:extLst>
      <p:ext uri="{BB962C8B-B14F-4D97-AF65-F5344CB8AC3E}">
        <p14:creationId xmlns:p14="http://schemas.microsoft.com/office/powerpoint/2010/main" val="1815890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4000" b="1" dirty="0"/>
              <a:t>PENGERTIAN BELAJAR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568952" cy="3888432"/>
          </a:xfrm>
        </p:spPr>
        <p:txBody>
          <a:bodyPr>
            <a:normAutofit/>
          </a:bodyPr>
          <a:lstStyle/>
          <a:p>
            <a:r>
              <a:rPr lang="id-ID" sz="3200" dirty="0"/>
              <a:t>Hintzman, 1978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3200" b="0" dirty="0"/>
              <a:t>Belajar adalah suatu perubahan yang terjadi dalam diri organisma, manusia atau hewan, disebabkan oleh pengalaman yang dapat mempengaruhi tingkah laku organisma tersebut. </a:t>
            </a:r>
          </a:p>
        </p:txBody>
      </p:sp>
    </p:spTree>
    <p:extLst>
      <p:ext uri="{BB962C8B-B14F-4D97-AF65-F5344CB8AC3E}">
        <p14:creationId xmlns:p14="http://schemas.microsoft.com/office/powerpoint/2010/main" val="3577868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758984"/>
          </a:xfrm>
        </p:spPr>
        <p:txBody>
          <a:bodyPr/>
          <a:lstStyle/>
          <a:p>
            <a:r>
              <a:rPr lang="id-ID" sz="4000" b="1" dirty="0"/>
              <a:t>PENGERTIAN BELAJAR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424936" cy="3339709"/>
          </a:xfrm>
        </p:spPr>
        <p:txBody>
          <a:bodyPr>
            <a:normAutofit/>
          </a:bodyPr>
          <a:lstStyle/>
          <a:p>
            <a:r>
              <a:rPr lang="id-ID" sz="3200" dirty="0"/>
              <a:t>Wittig, 1981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3200" dirty="0"/>
              <a:t>Belajar adalah perubahan yang relatif menetap  yang terjadi dalam segala macam / keseluruhan tingkah laku organisma sebagai hasil pengalaman </a:t>
            </a:r>
          </a:p>
        </p:txBody>
      </p:sp>
    </p:spTree>
    <p:extLst>
      <p:ext uri="{BB962C8B-B14F-4D97-AF65-F5344CB8AC3E}">
        <p14:creationId xmlns:p14="http://schemas.microsoft.com/office/powerpoint/2010/main" val="3819141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/>
              <a:t>PENGERTIAN BELAJAR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3984556"/>
          </a:xfrm>
        </p:spPr>
        <p:txBody>
          <a:bodyPr>
            <a:normAutofit/>
          </a:bodyPr>
          <a:lstStyle/>
          <a:p>
            <a:r>
              <a:rPr lang="id-ID" sz="3200" dirty="0"/>
              <a:t>Reber, 1989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3200" dirty="0"/>
              <a:t>Belajar adalah proses memperoleh pengetahuan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3200" dirty="0"/>
              <a:t>Belajar adalah suatu perubahan kemampuan bereaksi yang relatif langgeng sebagai hasil latihan yang diperkuat</a:t>
            </a:r>
          </a:p>
        </p:txBody>
      </p:sp>
    </p:spTree>
    <p:extLst>
      <p:ext uri="{BB962C8B-B14F-4D97-AF65-F5344CB8AC3E}">
        <p14:creationId xmlns:p14="http://schemas.microsoft.com/office/powerpoint/2010/main" val="3961225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b="1" dirty="0"/>
              <a:t>PERISTILAHAN PENTING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340768"/>
            <a:ext cx="7704856" cy="3672408"/>
          </a:xfrm>
        </p:spPr>
        <p:txBody>
          <a:bodyPr>
            <a:norm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3200" dirty="0"/>
              <a:t>Relatively permanent : </a:t>
            </a:r>
          </a:p>
          <a:p>
            <a:pPr marL="745236" lvl="3" indent="-457200">
              <a:buFont typeface="Arial" pitchFamily="34" charset="0"/>
              <a:buChar char="•"/>
            </a:pPr>
            <a:r>
              <a:rPr lang="id-ID" sz="3200" b="0" dirty="0"/>
              <a:t>perubahan yang bersifat sementara seperti perubahan karena mabuk, lelah, jenuh dan perubahan karena kematangan fisik tidak termasuk belajar </a:t>
            </a:r>
          </a:p>
        </p:txBody>
      </p:sp>
    </p:spTree>
    <p:extLst>
      <p:ext uri="{BB962C8B-B14F-4D97-AF65-F5344CB8AC3E}">
        <p14:creationId xmlns:p14="http://schemas.microsoft.com/office/powerpoint/2010/main" val="2232279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/>
              <a:t>PERISTILAHAN PENTING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00628"/>
            <a:ext cx="8568952" cy="3840540"/>
          </a:xfrm>
        </p:spPr>
        <p:txBody>
          <a:bodyPr>
            <a:normAutofit/>
          </a:bodyPr>
          <a:lstStyle/>
          <a:p>
            <a:r>
              <a:rPr lang="id-ID" sz="2800" dirty="0"/>
              <a:t>Response Potentiality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2800" b="0" dirty="0"/>
              <a:t>Menunjukkan pengakuan terhadap adanya perbedaan antara belajar dan penampilan atau kinerja hasil-hasil belajar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2800" b="0" dirty="0"/>
              <a:t>Hal ini menunjukkan bahwa belajar adalah peristiwa hipotetis yang hanya dapat dikenali melalui perubahan kinerja akademik yang dapat diukur.</a:t>
            </a:r>
          </a:p>
        </p:txBody>
      </p:sp>
    </p:spTree>
    <p:extLst>
      <p:ext uri="{BB962C8B-B14F-4D97-AF65-F5344CB8AC3E}">
        <p14:creationId xmlns:p14="http://schemas.microsoft.com/office/powerpoint/2010/main" val="1170330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PERISTILAHAN PENTING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00628"/>
            <a:ext cx="8964488" cy="4056564"/>
          </a:xfrm>
        </p:spPr>
        <p:txBody>
          <a:bodyPr>
            <a:normAutofit/>
          </a:bodyPr>
          <a:lstStyle/>
          <a:p>
            <a:r>
              <a:rPr lang="id-ID" sz="2800" dirty="0"/>
              <a:t>Reinforced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2800" b="0" dirty="0"/>
              <a:t>Kemajuan yang didapat  dari proses belajar mungkin akan musnah atau sangat lemah apabila tidak diberi penguatan.</a:t>
            </a:r>
          </a:p>
          <a:p>
            <a:pPr marL="0" indent="0"/>
            <a:r>
              <a:rPr lang="id-ID" sz="2800" dirty="0"/>
              <a:t>Practice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2800" b="0" dirty="0"/>
              <a:t>Menunjukkan bahwa proses belajar itu membutuhkan latihan yang berulang-ulang untuk menjamin kelestarian kinerja akademik yang telah dicapai siswa.</a:t>
            </a:r>
          </a:p>
        </p:txBody>
      </p:sp>
    </p:spTree>
    <p:extLst>
      <p:ext uri="{BB962C8B-B14F-4D97-AF65-F5344CB8AC3E}">
        <p14:creationId xmlns:p14="http://schemas.microsoft.com/office/powerpoint/2010/main" val="2423047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b="1" dirty="0"/>
              <a:t>PROSES BELAJAR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3672408"/>
          </a:xfrm>
        </p:spPr>
        <p:txBody>
          <a:bodyPr>
            <a:normAutofit/>
          </a:bodyPr>
          <a:lstStyle/>
          <a:p>
            <a:r>
              <a:rPr lang="id-ID" sz="3200" dirty="0"/>
              <a:t>Proses, dari bahasa Latin = berjalan ke depan</a:t>
            </a:r>
          </a:p>
          <a:p>
            <a:endParaRPr lang="id-ID" sz="3200" dirty="0"/>
          </a:p>
          <a:p>
            <a:r>
              <a:rPr lang="id-ID" sz="3200" dirty="0"/>
              <a:t>Chaplin, 1972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3200" b="0" dirty="0"/>
              <a:t>Proses adalah suatu perubahan, khususnya yang menyangkut perubahan tingkah laku atau perubahan kejiwaan</a:t>
            </a:r>
          </a:p>
        </p:txBody>
      </p:sp>
    </p:spTree>
    <p:extLst>
      <p:ext uri="{BB962C8B-B14F-4D97-AF65-F5344CB8AC3E}">
        <p14:creationId xmlns:p14="http://schemas.microsoft.com/office/powerpoint/2010/main" val="26415796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358</TotalTime>
  <Words>541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Franklin Gothic Book</vt:lpstr>
      <vt:lpstr>Franklin Gothic Medium</vt:lpstr>
      <vt:lpstr>Wingdings</vt:lpstr>
      <vt:lpstr>Angles</vt:lpstr>
      <vt:lpstr>PROSES BELAJAR  DAN AZAS PEMBIASAAN</vt:lpstr>
      <vt:lpstr>PENGERTIAN BELAJAR</vt:lpstr>
      <vt:lpstr>PENGERTIAN BELAJAR</vt:lpstr>
      <vt:lpstr>PENGERTIAN BELAJAR</vt:lpstr>
      <vt:lpstr>PENGERTIAN BELAJAR</vt:lpstr>
      <vt:lpstr>PERISTILAHAN PENTING</vt:lpstr>
      <vt:lpstr>PERISTILAHAN PENTING</vt:lpstr>
      <vt:lpstr>PERISTILAHAN PENTING</vt:lpstr>
      <vt:lpstr>PROSES BELAJAR</vt:lpstr>
      <vt:lpstr>PROSES BELAJAR</vt:lpstr>
      <vt:lpstr>KESIMPULAN </vt:lpstr>
      <vt:lpstr>Tahap-tahap dalam proses belajar</vt:lpstr>
      <vt:lpstr>Tahap-tahap dalam proses belajar</vt:lpstr>
      <vt:lpstr>Tahap-tahap dalam proses belajar</vt:lpstr>
      <vt:lpstr>PROSES BELAJAR &amp; AZAS PEMBIASAAN</vt:lpstr>
      <vt:lpstr>PROSES BELAJAR &amp; AZAS PEMBIASAAN</vt:lpstr>
      <vt:lpstr>BELAJAR KOMPLEKS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PROSES BELAJAR  DAN AZAS PEMBIASAAN</dc:title>
  <dc:creator>dian</dc:creator>
  <cp:lastModifiedBy>Ismuhadjar Ismuhadjar</cp:lastModifiedBy>
  <cp:revision>23</cp:revision>
  <dcterms:created xsi:type="dcterms:W3CDTF">2011-10-04T22:51:15Z</dcterms:created>
  <dcterms:modified xsi:type="dcterms:W3CDTF">2024-09-30T04:31:53Z</dcterms:modified>
</cp:coreProperties>
</file>